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nva Sans" panose="020B0604020202020204" charset="0"/>
      <p:regular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Noto Serif" panose="02020600060500020200" pitchFamily="18" charset="0"/>
      <p:regular r:id="rId20"/>
    </p:embeddedFont>
    <p:embeddedFont>
      <p:font typeface="Noto Serif Bold" panose="020B0604020202020204" charset="0"/>
      <p:regular r:id="rId21"/>
    </p:embeddedFont>
    <p:embeddedFont>
      <p:font typeface="Noto Serif Italics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F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14.11.2025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ishitg/TOC_Projec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23812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50237" y="2563415"/>
            <a:ext cx="9445526" cy="1559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75" b="1" dirty="0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TOC Project — Simple Turing Machine Simulator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4409480"/>
            <a:ext cx="9445526" cy="1276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A compact, educational Turing Machine simulator built in a single C++ file. This project makes theoretical computer science concepts tangible and interactive for students and educators.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50237" y="6555284"/>
            <a:ext cx="9445526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Mentor: Dr. Jagdish Chakole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50237" y="7231261"/>
            <a:ext cx="9445526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BT23CSE023, BT23CSE026, BT23CSE037, BT23CSE046, BT23CSE053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850237" y="7904411"/>
            <a:ext cx="9445526" cy="374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dirty="0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Git Hub Link: </a:t>
            </a:r>
            <a:r>
              <a:rPr lang="en-US" sz="1937" dirty="0" err="1">
                <a:solidFill>
                  <a:srgbClr val="EFFD9B"/>
                </a:solidFill>
                <a:latin typeface="Noto Serif"/>
                <a:ea typeface="Noto Serif"/>
                <a:cs typeface="Noto Serif"/>
                <a:sym typeface="Noto Serif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Repoistory</a:t>
            </a:r>
            <a:r>
              <a:rPr lang="en-US" sz="1937" dirty="0">
                <a:solidFill>
                  <a:srgbClr val="EFFD9B"/>
                </a:solidFill>
                <a:latin typeface="Noto Serif"/>
                <a:ea typeface="Noto Serif"/>
                <a:cs typeface="Noto Serif"/>
                <a:sym typeface="Noto Serif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Link</a:t>
            </a:r>
            <a:endParaRPr lang="en-US" sz="1937" dirty="0">
              <a:solidFill>
                <a:srgbClr val="EFFD9B"/>
              </a:solidFill>
              <a:latin typeface="Noto Serif"/>
              <a:ea typeface="Noto Serif"/>
              <a:cs typeface="Noto Serif"/>
              <a:sym typeface="Noto Serif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465563" y="1330325"/>
            <a:ext cx="7845180" cy="7806467"/>
            <a:chOff x="0" y="0"/>
            <a:chExt cx="2421121" cy="2409174"/>
          </a:xfrm>
        </p:grpSpPr>
        <p:sp>
          <p:nvSpPr>
            <p:cNvPr id="7" name="Freeform 7"/>
            <p:cNvSpPr/>
            <p:nvPr/>
          </p:nvSpPr>
          <p:spPr>
            <a:xfrm>
              <a:off x="-10795" y="-1905"/>
              <a:ext cx="2431789" cy="2410952"/>
            </a:xfrm>
            <a:custGeom>
              <a:avLst/>
              <a:gdLst/>
              <a:ahLst/>
              <a:cxnLst/>
              <a:rect l="l" t="t" r="r" b="b"/>
              <a:pathLst>
                <a:path w="2431789" h="2410952">
                  <a:moveTo>
                    <a:pt x="2415660" y="186309"/>
                  </a:moveTo>
                  <a:cubicBezTo>
                    <a:pt x="2415279" y="125349"/>
                    <a:pt x="2424677" y="8509"/>
                    <a:pt x="2424677" y="8509"/>
                  </a:cubicBezTo>
                  <a:lnTo>
                    <a:pt x="2279770" y="6223"/>
                  </a:lnTo>
                  <a:lnTo>
                    <a:pt x="2074284" y="16002"/>
                  </a:lnTo>
                  <a:cubicBezTo>
                    <a:pt x="2074284" y="16002"/>
                    <a:pt x="1740655" y="0"/>
                    <a:pt x="1708778" y="14986"/>
                  </a:cubicBezTo>
                  <a:cubicBezTo>
                    <a:pt x="1676774" y="29972"/>
                    <a:pt x="1610861" y="6223"/>
                    <a:pt x="1610861" y="6223"/>
                  </a:cubicBezTo>
                  <a:lnTo>
                    <a:pt x="931164" y="4318"/>
                  </a:lnTo>
                  <a:lnTo>
                    <a:pt x="640207" y="3556"/>
                  </a:lnTo>
                  <a:lnTo>
                    <a:pt x="413258" y="11430"/>
                  </a:lnTo>
                  <a:lnTo>
                    <a:pt x="149479" y="10668"/>
                  </a:lnTo>
                  <a:lnTo>
                    <a:pt x="49403" y="1905"/>
                  </a:lnTo>
                  <a:cubicBezTo>
                    <a:pt x="33528" y="1905"/>
                    <a:pt x="20701" y="14605"/>
                    <a:pt x="20701" y="30480"/>
                  </a:cubicBezTo>
                  <a:lnTo>
                    <a:pt x="36957" y="275590"/>
                  </a:lnTo>
                  <a:lnTo>
                    <a:pt x="19177" y="546989"/>
                  </a:lnTo>
                  <a:lnTo>
                    <a:pt x="17018" y="1765284"/>
                  </a:lnTo>
                  <a:lnTo>
                    <a:pt x="25019" y="1944100"/>
                  </a:lnTo>
                  <a:cubicBezTo>
                    <a:pt x="25019" y="1944100"/>
                    <a:pt x="0" y="1985248"/>
                    <a:pt x="16002" y="2145268"/>
                  </a:cubicBezTo>
                  <a:cubicBezTo>
                    <a:pt x="32004" y="2305288"/>
                    <a:pt x="49276" y="2400538"/>
                    <a:pt x="49276" y="2400538"/>
                  </a:cubicBezTo>
                  <a:lnTo>
                    <a:pt x="132842" y="2400792"/>
                  </a:lnTo>
                  <a:lnTo>
                    <a:pt x="305562" y="2384282"/>
                  </a:lnTo>
                  <a:lnTo>
                    <a:pt x="532511" y="2401808"/>
                  </a:lnTo>
                  <a:lnTo>
                    <a:pt x="771144" y="2410952"/>
                  </a:lnTo>
                  <a:lnTo>
                    <a:pt x="906526" y="2385806"/>
                  </a:lnTo>
                  <a:lnTo>
                    <a:pt x="1008761" y="2403078"/>
                  </a:lnTo>
                  <a:lnTo>
                    <a:pt x="1675631" y="2404983"/>
                  </a:lnTo>
                  <a:lnTo>
                    <a:pt x="1918582" y="2405618"/>
                  </a:lnTo>
                  <a:lnTo>
                    <a:pt x="2155437" y="2395966"/>
                  </a:lnTo>
                  <a:lnTo>
                    <a:pt x="2341746" y="2406761"/>
                  </a:lnTo>
                  <a:lnTo>
                    <a:pt x="2419216" y="2407015"/>
                  </a:lnTo>
                  <a:lnTo>
                    <a:pt x="2419597" y="2259060"/>
                  </a:lnTo>
                  <a:lnTo>
                    <a:pt x="2419851" y="2145395"/>
                  </a:lnTo>
                  <a:lnTo>
                    <a:pt x="2411977" y="1939909"/>
                  </a:lnTo>
                  <a:lnTo>
                    <a:pt x="2420867" y="1771761"/>
                  </a:lnTo>
                  <a:lnTo>
                    <a:pt x="2422645" y="671576"/>
                  </a:lnTo>
                  <a:lnTo>
                    <a:pt x="2431789" y="424561"/>
                  </a:lnTo>
                  <a:cubicBezTo>
                    <a:pt x="2431789" y="424561"/>
                    <a:pt x="2415787" y="247015"/>
                    <a:pt x="2415406" y="186055"/>
                  </a:cubicBezTo>
                  <a:close/>
                </a:path>
              </a:pathLst>
            </a:custGeom>
            <a:blipFill>
              <a:blip r:embed="rId3"/>
              <a:stretch>
                <a:fillRect l="-5" t="-462" r="-5" b="-2944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465563" y="9098692"/>
            <a:ext cx="7626350" cy="396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Transition diagram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009650"/>
            <a:ext cx="8766484" cy="62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3999" b="1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Example 4:  equal abc’s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2473469"/>
            <a:ext cx="5706726" cy="4108617"/>
            <a:chOff x="0" y="0"/>
            <a:chExt cx="7608968" cy="547815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85725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string_reversal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reverse the input string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42059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palindrome_nosep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Checks palindromes w/o seperator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169843"/>
              <a:ext cx="7608968" cy="527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anbn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Recognizes a^n b^n language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694760"/>
              <a:ext cx="7608968" cy="527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unary_add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Performs unary addition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3219677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non_halting_right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Demonstrates infinite loops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347462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string_duplicate.tm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Duplicates input string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838418" y="2856139"/>
            <a:ext cx="9420882" cy="6240190"/>
            <a:chOff x="0" y="0"/>
            <a:chExt cx="2907403" cy="1925801"/>
          </a:xfrm>
        </p:grpSpPr>
        <p:sp>
          <p:nvSpPr>
            <p:cNvPr id="7" name="Freeform 7"/>
            <p:cNvSpPr/>
            <p:nvPr/>
          </p:nvSpPr>
          <p:spPr>
            <a:xfrm>
              <a:off x="-10795" y="-1905"/>
              <a:ext cx="2918071" cy="1927579"/>
            </a:xfrm>
            <a:custGeom>
              <a:avLst/>
              <a:gdLst/>
              <a:ahLst/>
              <a:cxnLst/>
              <a:rect l="l" t="t" r="r" b="b"/>
              <a:pathLst>
                <a:path w="2918071" h="1927579">
                  <a:moveTo>
                    <a:pt x="2901942" y="186309"/>
                  </a:moveTo>
                  <a:cubicBezTo>
                    <a:pt x="2901561" y="125349"/>
                    <a:pt x="2910959" y="8509"/>
                    <a:pt x="2910959" y="8509"/>
                  </a:cubicBezTo>
                  <a:lnTo>
                    <a:pt x="2766052" y="6223"/>
                  </a:lnTo>
                  <a:lnTo>
                    <a:pt x="2560566" y="16002"/>
                  </a:lnTo>
                  <a:cubicBezTo>
                    <a:pt x="2560566" y="16002"/>
                    <a:pt x="2226937" y="0"/>
                    <a:pt x="2195060" y="14986"/>
                  </a:cubicBezTo>
                  <a:cubicBezTo>
                    <a:pt x="2163056" y="29972"/>
                    <a:pt x="2097143" y="6223"/>
                    <a:pt x="2097143" y="6223"/>
                  </a:cubicBezTo>
                  <a:lnTo>
                    <a:pt x="931164" y="4318"/>
                  </a:lnTo>
                  <a:lnTo>
                    <a:pt x="640207" y="3556"/>
                  </a:lnTo>
                  <a:lnTo>
                    <a:pt x="413258" y="11430"/>
                  </a:lnTo>
                  <a:lnTo>
                    <a:pt x="149479" y="10668"/>
                  </a:lnTo>
                  <a:lnTo>
                    <a:pt x="49403" y="1905"/>
                  </a:lnTo>
                  <a:cubicBezTo>
                    <a:pt x="33528" y="1905"/>
                    <a:pt x="20701" y="14605"/>
                    <a:pt x="20701" y="30480"/>
                  </a:cubicBezTo>
                  <a:lnTo>
                    <a:pt x="36957" y="275590"/>
                  </a:lnTo>
                  <a:lnTo>
                    <a:pt x="19177" y="546989"/>
                  </a:lnTo>
                  <a:lnTo>
                    <a:pt x="17018" y="1281911"/>
                  </a:lnTo>
                  <a:lnTo>
                    <a:pt x="25019" y="1460727"/>
                  </a:lnTo>
                  <a:cubicBezTo>
                    <a:pt x="25019" y="1460727"/>
                    <a:pt x="0" y="1501875"/>
                    <a:pt x="16002" y="1661895"/>
                  </a:cubicBezTo>
                  <a:cubicBezTo>
                    <a:pt x="32004" y="1821915"/>
                    <a:pt x="49276" y="1917165"/>
                    <a:pt x="49276" y="1917165"/>
                  </a:cubicBezTo>
                  <a:lnTo>
                    <a:pt x="132842" y="1917419"/>
                  </a:lnTo>
                  <a:lnTo>
                    <a:pt x="305562" y="1900909"/>
                  </a:lnTo>
                  <a:lnTo>
                    <a:pt x="532511" y="1918435"/>
                  </a:lnTo>
                  <a:lnTo>
                    <a:pt x="771144" y="1927579"/>
                  </a:lnTo>
                  <a:lnTo>
                    <a:pt x="906526" y="1902433"/>
                  </a:lnTo>
                  <a:lnTo>
                    <a:pt x="1008761" y="1919705"/>
                  </a:lnTo>
                  <a:lnTo>
                    <a:pt x="2161913" y="1921610"/>
                  </a:lnTo>
                  <a:lnTo>
                    <a:pt x="2404864" y="1922245"/>
                  </a:lnTo>
                  <a:lnTo>
                    <a:pt x="2641719" y="1912593"/>
                  </a:lnTo>
                  <a:lnTo>
                    <a:pt x="2828028" y="1923388"/>
                  </a:lnTo>
                  <a:lnTo>
                    <a:pt x="2905498" y="1923642"/>
                  </a:lnTo>
                  <a:lnTo>
                    <a:pt x="2905879" y="1775687"/>
                  </a:lnTo>
                  <a:lnTo>
                    <a:pt x="2906133" y="1662022"/>
                  </a:lnTo>
                  <a:lnTo>
                    <a:pt x="2898259" y="1456536"/>
                  </a:lnTo>
                  <a:lnTo>
                    <a:pt x="2907149" y="1288388"/>
                  </a:lnTo>
                  <a:lnTo>
                    <a:pt x="2908927" y="671576"/>
                  </a:lnTo>
                  <a:lnTo>
                    <a:pt x="2918071" y="424561"/>
                  </a:lnTo>
                  <a:cubicBezTo>
                    <a:pt x="2918071" y="424561"/>
                    <a:pt x="2902069" y="247015"/>
                    <a:pt x="2901688" y="186055"/>
                  </a:cubicBezTo>
                  <a:close/>
                </a:path>
              </a:pathLst>
            </a:custGeom>
            <a:blipFill>
              <a:blip r:embed="rId3"/>
              <a:stretch>
                <a:fillRect l="-224" r="-224" b="-11849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1009650"/>
            <a:ext cx="8766484" cy="62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3999" b="1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Example 5:  Unary Additon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28700" y="2473469"/>
            <a:ext cx="5706726" cy="4108617"/>
            <a:chOff x="0" y="0"/>
            <a:chExt cx="7608968" cy="5478156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85725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string_reversal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reverse the input string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042059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palindrome_nosep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Checks palindromes w/o seperator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169843"/>
              <a:ext cx="7608968" cy="527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anbn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Recognizes a^n b^n language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694760"/>
              <a:ext cx="7608968" cy="527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unary_add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Performs unary addition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219677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non_halting_right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Demonstrates infinite loops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4347462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string_duplicate.tm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Duplicates input string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890119" y="9058229"/>
            <a:ext cx="7626350" cy="396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Transition diagram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7527608" y="4822825"/>
            <a:ext cx="3232785" cy="62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99"/>
              </a:lnSpc>
              <a:spcBef>
                <a:spcPct val="0"/>
              </a:spcBef>
            </a:pPr>
            <a:r>
              <a:rPr lang="en-US" sz="3999" b="1" u="none" strike="noStrike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Thank you !!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50237" y="1289149"/>
            <a:ext cx="9445526" cy="1559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75" b="1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TOC Project — Simple Turing Machine Simulator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3135214"/>
            <a:ext cx="9445526" cy="1276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A compact, educational Turing Machine simulator built in a single C++ file. This project makes theoretical computer science concepts tangible and interactive for students and educators.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850237" y="4690765"/>
            <a:ext cx="4598789" cy="2223195"/>
            <a:chOff x="0" y="0"/>
            <a:chExt cx="6131718" cy="296426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131814" cy="2964307"/>
            </a:xfrm>
            <a:custGeom>
              <a:avLst/>
              <a:gdLst/>
              <a:ahLst/>
              <a:cxnLst/>
              <a:rect l="l" t="t" r="r" b="b"/>
              <a:pathLst>
                <a:path w="6131814" h="2964307">
                  <a:moveTo>
                    <a:pt x="0" y="49657"/>
                  </a:moveTo>
                  <a:cubicBezTo>
                    <a:pt x="0" y="22225"/>
                    <a:pt x="22225" y="0"/>
                    <a:pt x="49657" y="0"/>
                  </a:cubicBezTo>
                  <a:lnTo>
                    <a:pt x="6082157" y="0"/>
                  </a:lnTo>
                  <a:cubicBezTo>
                    <a:pt x="6109589" y="0"/>
                    <a:pt x="6131814" y="22225"/>
                    <a:pt x="6131814" y="49657"/>
                  </a:cubicBezTo>
                  <a:lnTo>
                    <a:pt x="6131814" y="2914650"/>
                  </a:lnTo>
                  <a:cubicBezTo>
                    <a:pt x="6131814" y="2942082"/>
                    <a:pt x="6109589" y="2964307"/>
                    <a:pt x="6082157" y="2964307"/>
                  </a:cubicBezTo>
                  <a:lnTo>
                    <a:pt x="49657" y="2964307"/>
                  </a:lnTo>
                  <a:cubicBezTo>
                    <a:pt x="22225" y="2964307"/>
                    <a:pt x="0" y="2942082"/>
                    <a:pt x="0" y="2914650"/>
                  </a:cubicBezTo>
                  <a:close/>
                </a:path>
              </a:pathLst>
            </a:custGeom>
            <a:solidFill>
              <a:srgbClr val="5F5153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8098185" y="4948237"/>
            <a:ext cx="3101131" cy="378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 b="1">
                <a:solidFill>
                  <a:srgbClr val="D3C9C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Single File Design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098185" y="5389512"/>
            <a:ext cx="4102894" cy="1276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Complete simulator in tm.cpp - readable, maintainable, and easy to understand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2696974" y="4690765"/>
            <a:ext cx="4598789" cy="2223195"/>
            <a:chOff x="0" y="0"/>
            <a:chExt cx="6131718" cy="296426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131814" cy="2964307"/>
            </a:xfrm>
            <a:custGeom>
              <a:avLst/>
              <a:gdLst/>
              <a:ahLst/>
              <a:cxnLst/>
              <a:rect l="l" t="t" r="r" b="b"/>
              <a:pathLst>
                <a:path w="6131814" h="2964307">
                  <a:moveTo>
                    <a:pt x="0" y="49657"/>
                  </a:moveTo>
                  <a:cubicBezTo>
                    <a:pt x="0" y="22225"/>
                    <a:pt x="22225" y="0"/>
                    <a:pt x="49657" y="0"/>
                  </a:cubicBezTo>
                  <a:lnTo>
                    <a:pt x="6082157" y="0"/>
                  </a:lnTo>
                  <a:cubicBezTo>
                    <a:pt x="6109589" y="0"/>
                    <a:pt x="6131814" y="22225"/>
                    <a:pt x="6131814" y="49657"/>
                  </a:cubicBezTo>
                  <a:lnTo>
                    <a:pt x="6131814" y="2914650"/>
                  </a:lnTo>
                  <a:cubicBezTo>
                    <a:pt x="6131814" y="2942082"/>
                    <a:pt x="6109589" y="2964307"/>
                    <a:pt x="6082157" y="2964307"/>
                  </a:cubicBezTo>
                  <a:lnTo>
                    <a:pt x="49657" y="2964307"/>
                  </a:lnTo>
                  <a:cubicBezTo>
                    <a:pt x="22225" y="2964307"/>
                    <a:pt x="0" y="2942082"/>
                    <a:pt x="0" y="2914650"/>
                  </a:cubicBezTo>
                  <a:close/>
                </a:path>
              </a:pathLst>
            </a:custGeom>
            <a:solidFill>
              <a:srgbClr val="5F5153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2944921" y="4948237"/>
            <a:ext cx="3101131" cy="378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 b="1">
                <a:solidFill>
                  <a:srgbClr val="D3C9C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Flexible Input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944921" y="5389512"/>
            <a:ext cx="4102894" cy="1276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Load machines from built-in examples or custom .tm files like string_duplicate.tm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7850237" y="7161908"/>
            <a:ext cx="9445526" cy="1826270"/>
            <a:chOff x="0" y="0"/>
            <a:chExt cx="12594035" cy="243502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594082" cy="2435098"/>
            </a:xfrm>
            <a:custGeom>
              <a:avLst/>
              <a:gdLst/>
              <a:ahLst/>
              <a:cxnLst/>
              <a:rect l="l" t="t" r="r" b="b"/>
              <a:pathLst>
                <a:path w="12594082" h="2435098">
                  <a:moveTo>
                    <a:pt x="0" y="49657"/>
                  </a:moveTo>
                  <a:cubicBezTo>
                    <a:pt x="0" y="22225"/>
                    <a:pt x="22225" y="0"/>
                    <a:pt x="49657" y="0"/>
                  </a:cubicBezTo>
                  <a:lnTo>
                    <a:pt x="12544425" y="0"/>
                  </a:lnTo>
                  <a:cubicBezTo>
                    <a:pt x="12571857" y="0"/>
                    <a:pt x="12594082" y="22225"/>
                    <a:pt x="12594082" y="49657"/>
                  </a:cubicBezTo>
                  <a:lnTo>
                    <a:pt x="12594082" y="2385441"/>
                  </a:lnTo>
                  <a:cubicBezTo>
                    <a:pt x="12594082" y="2412873"/>
                    <a:pt x="12571857" y="2435098"/>
                    <a:pt x="12544425" y="2435098"/>
                  </a:cubicBezTo>
                  <a:lnTo>
                    <a:pt x="49657" y="2435098"/>
                  </a:lnTo>
                  <a:cubicBezTo>
                    <a:pt x="22225" y="2435098"/>
                    <a:pt x="0" y="2412873"/>
                    <a:pt x="0" y="2385441"/>
                  </a:cubicBezTo>
                  <a:close/>
                </a:path>
              </a:pathLst>
            </a:custGeom>
            <a:solidFill>
              <a:srgbClr val="5F5153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8098185" y="7419380"/>
            <a:ext cx="3101131" cy="378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 b="1">
                <a:solidFill>
                  <a:srgbClr val="D3C9C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Interactive Modes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098185" y="7860655"/>
            <a:ext cx="8949630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Step through execution one transition at a time or run automatically to completion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1000125"/>
            <a:ext cx="6147049" cy="631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4000" b="1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Goals and Motivation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2642696"/>
            <a:ext cx="9792295" cy="1817935"/>
            <a:chOff x="0" y="0"/>
            <a:chExt cx="13056393" cy="2423913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13056393" cy="13739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62"/>
                </a:lnSpc>
              </a:pPr>
              <a:r>
                <a:rPr lang="en-US" sz="1562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This project bridges the gap between theoretical computer science and hands-on learning. By providing an approachable, interactive platform, students can experiment with Turing Machines without getting lost in implementation complexity.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485702"/>
              <a:ext cx="13056393" cy="938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62"/>
                </a:lnSpc>
              </a:pPr>
              <a:r>
                <a:rPr lang="en-US" sz="1562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The human-readable .tm file format enables easy sharing and collaboration, while the dual-mode execution supports both detailed inspection and automated testing workflows.</a:t>
              </a:r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2610805" y="2527679"/>
            <a:ext cx="3865905" cy="3865905"/>
            <a:chOff x="0" y="0"/>
            <a:chExt cx="5259587" cy="5259587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5259578" cy="5259578"/>
            </a:xfrm>
            <a:custGeom>
              <a:avLst/>
              <a:gdLst/>
              <a:ahLst/>
              <a:cxnLst/>
              <a:rect l="l" t="t" r="r" b="b"/>
              <a:pathLst>
                <a:path w="5259578" h="5259578">
                  <a:moveTo>
                    <a:pt x="0" y="0"/>
                  </a:moveTo>
                  <a:lnTo>
                    <a:pt x="5259578" y="0"/>
                  </a:lnTo>
                  <a:lnTo>
                    <a:pt x="5259578" y="5259578"/>
                  </a:lnTo>
                  <a:lnTo>
                    <a:pt x="0" y="52595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1028700" y="6582646"/>
            <a:ext cx="16230600" cy="2675654"/>
            <a:chOff x="0" y="0"/>
            <a:chExt cx="21640800" cy="3567539"/>
          </a:xfrm>
        </p:grpSpPr>
        <p:sp>
          <p:nvSpPr>
            <p:cNvPr id="13" name="TextBox 13"/>
            <p:cNvSpPr txBox="1"/>
            <p:nvPr/>
          </p:nvSpPr>
          <p:spPr>
            <a:xfrm>
              <a:off x="0" y="976790"/>
              <a:ext cx="3319788" cy="4340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36"/>
                </a:lnSpc>
              </a:pPr>
              <a:r>
                <a:rPr lang="en-US" sz="1949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Educational Focus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512908"/>
              <a:ext cx="6992346" cy="906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97"/>
                </a:lnSpc>
              </a:pPr>
              <a:r>
                <a:rPr lang="en-US" sz="1522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Make Turing Machines approachable and playable for students exploring computational theory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324227" y="976790"/>
              <a:ext cx="3319788" cy="4340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36"/>
                </a:lnSpc>
              </a:pPr>
              <a:r>
                <a:rPr lang="en-US" sz="1949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Clear Format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324227" y="1512908"/>
              <a:ext cx="6992346" cy="906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97"/>
                </a:lnSpc>
              </a:pPr>
              <a:r>
                <a:rPr lang="en-US" sz="1522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Provide a standardized .tm format for sharing and documenting machine definitions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4648454" y="976790"/>
              <a:ext cx="3319788" cy="4340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36"/>
                </a:lnSpc>
              </a:pPr>
              <a:r>
                <a:rPr lang="en-US" sz="1949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Flexible Execution</a:t>
              </a:r>
            </a:p>
          </p:txBody>
        </p:sp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663958" cy="663958"/>
            </a:xfrm>
            <a:custGeom>
              <a:avLst/>
              <a:gdLst/>
              <a:ahLst/>
              <a:cxnLst/>
              <a:rect l="l" t="t" r="r" b="b"/>
              <a:pathLst>
                <a:path w="663958" h="663958">
                  <a:moveTo>
                    <a:pt x="0" y="0"/>
                  </a:moveTo>
                  <a:lnTo>
                    <a:pt x="663958" y="0"/>
                  </a:lnTo>
                  <a:lnTo>
                    <a:pt x="663958" y="663958"/>
                  </a:lnTo>
                  <a:lnTo>
                    <a:pt x="0" y="6639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17592" r="-17592"/>
              </a:stretch>
            </a:blipFill>
          </p:spPr>
        </p:sp>
        <p:sp>
          <p:nvSpPr>
            <p:cNvPr id="19" name="Freeform 19" descr="preencoded.png"/>
            <p:cNvSpPr/>
            <p:nvPr/>
          </p:nvSpPr>
          <p:spPr>
            <a:xfrm>
              <a:off x="7324227" y="0"/>
              <a:ext cx="663958" cy="663958"/>
            </a:xfrm>
            <a:custGeom>
              <a:avLst/>
              <a:gdLst/>
              <a:ahLst/>
              <a:cxnLst/>
              <a:rect l="l" t="t" r="r" b="b"/>
              <a:pathLst>
                <a:path w="663958" h="663958">
                  <a:moveTo>
                    <a:pt x="0" y="0"/>
                  </a:moveTo>
                  <a:lnTo>
                    <a:pt x="663958" y="0"/>
                  </a:lnTo>
                  <a:lnTo>
                    <a:pt x="663958" y="663958"/>
                  </a:lnTo>
                  <a:lnTo>
                    <a:pt x="0" y="6639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-1851" r="-1851"/>
              </a:stretch>
            </a:blipFill>
          </p:spPr>
        </p:sp>
        <p:sp>
          <p:nvSpPr>
            <p:cNvPr id="20" name="Freeform 20" descr="preencoded.png"/>
            <p:cNvSpPr/>
            <p:nvPr/>
          </p:nvSpPr>
          <p:spPr>
            <a:xfrm>
              <a:off x="14648454" y="0"/>
              <a:ext cx="663958" cy="663958"/>
            </a:xfrm>
            <a:custGeom>
              <a:avLst/>
              <a:gdLst/>
              <a:ahLst/>
              <a:cxnLst/>
              <a:rect l="l" t="t" r="r" b="b"/>
              <a:pathLst>
                <a:path w="663958" h="663958">
                  <a:moveTo>
                    <a:pt x="0" y="0"/>
                  </a:moveTo>
                  <a:lnTo>
                    <a:pt x="663959" y="0"/>
                  </a:lnTo>
                  <a:lnTo>
                    <a:pt x="663959" y="663958"/>
                  </a:lnTo>
                  <a:lnTo>
                    <a:pt x="0" y="6639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1" name="TextBox 21"/>
            <p:cNvSpPr txBox="1"/>
            <p:nvPr/>
          </p:nvSpPr>
          <p:spPr>
            <a:xfrm>
              <a:off x="14648454" y="1512908"/>
              <a:ext cx="6992346" cy="906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97"/>
                </a:lnSpc>
              </a:pPr>
              <a:r>
                <a:rPr lang="en-US" sz="1522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Offer both interactive stepping for learning and automated runs for comprehensive testing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2660957"/>
              <a:ext cx="21640798" cy="906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97"/>
                </a:lnSpc>
              </a:pPr>
              <a:r>
                <a:rPr lang="en-US" sz="1522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The sparse tape implementation efficiently handles machines with large-index head movements, while explicit implicit-reject behavior on missing transitions ensures predictable execution.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18288000" cy="2482006"/>
            <a:chOff x="0" y="0"/>
            <a:chExt cx="24384000" cy="3309342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3309366"/>
            </a:xfrm>
            <a:custGeom>
              <a:avLst/>
              <a:gdLst/>
              <a:ahLst/>
              <a:cxnLst/>
              <a:rect l="l" t="t" r="r" b="b"/>
              <a:pathLst>
                <a:path w="24384000" h="3309366">
                  <a:moveTo>
                    <a:pt x="0" y="0"/>
                  </a:moveTo>
                  <a:lnTo>
                    <a:pt x="24384000" y="0"/>
                  </a:lnTo>
                  <a:lnTo>
                    <a:pt x="24384000" y="3309366"/>
                  </a:lnTo>
                  <a:lnTo>
                    <a:pt x="0" y="33093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0" b="-80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94147" y="3166021"/>
            <a:ext cx="6908155" cy="639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5"/>
              </a:lnSpc>
            </a:pPr>
            <a:r>
              <a:rPr lang="en-US" sz="3875" b="1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Implementation Highlights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94147" y="4411861"/>
            <a:ext cx="8250585" cy="28575"/>
            <a:chOff x="0" y="0"/>
            <a:chExt cx="11000780" cy="381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000740" cy="38100"/>
            </a:xfrm>
            <a:custGeom>
              <a:avLst/>
              <a:gdLst/>
              <a:ahLst/>
              <a:cxnLst/>
              <a:rect l="l" t="t" r="r" b="b"/>
              <a:pathLst>
                <a:path w="11000740" h="38100">
                  <a:moveTo>
                    <a:pt x="0" y="0"/>
                  </a:moveTo>
                  <a:lnTo>
                    <a:pt x="11000740" y="0"/>
                  </a:lnTo>
                  <a:lnTo>
                    <a:pt x="11000740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794147" y="4549229"/>
            <a:ext cx="3007072" cy="329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D3C9C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Single-File Architecture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94147" y="4940499"/>
            <a:ext cx="8250585" cy="374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Complete C++17 implementation in tm.cpp with readable parser and simulator logic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243269" y="4411861"/>
            <a:ext cx="8250585" cy="28575"/>
            <a:chOff x="0" y="0"/>
            <a:chExt cx="11000780" cy="381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1000740" cy="38100"/>
            </a:xfrm>
            <a:custGeom>
              <a:avLst/>
              <a:gdLst/>
              <a:ahLst/>
              <a:cxnLst/>
              <a:rect l="l" t="t" r="r" b="b"/>
              <a:pathLst>
                <a:path w="11000740" h="38100">
                  <a:moveTo>
                    <a:pt x="0" y="0"/>
                  </a:moveTo>
                  <a:lnTo>
                    <a:pt x="11000740" y="0"/>
                  </a:lnTo>
                  <a:lnTo>
                    <a:pt x="11000740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9243269" y="4549229"/>
            <a:ext cx="2669828" cy="329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D3C9C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Efficient Sparse Tape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243269" y="4940499"/>
            <a:ext cx="8250585" cy="692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Uses unordered_map&lt;long long, char&gt; to store only non-blank cells, enabling efficient memory usage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794147" y="6288881"/>
            <a:ext cx="8250585" cy="28575"/>
            <a:chOff x="0" y="0"/>
            <a:chExt cx="11000780" cy="381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1000740" cy="38100"/>
            </a:xfrm>
            <a:custGeom>
              <a:avLst/>
              <a:gdLst/>
              <a:ahLst/>
              <a:cxnLst/>
              <a:rect l="l" t="t" r="r" b="b"/>
              <a:pathLst>
                <a:path w="11000740" h="38100">
                  <a:moveTo>
                    <a:pt x="0" y="0"/>
                  </a:moveTo>
                  <a:lnTo>
                    <a:pt x="11000740" y="0"/>
                  </a:lnTo>
                  <a:lnTo>
                    <a:pt x="11000740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794147" y="6426250"/>
            <a:ext cx="2482006" cy="329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D3C9C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Simple Parser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94147" y="6817519"/>
            <a:ext cx="8250585" cy="374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Parses .tm files with clear headers (states, start, accept, reject) and delta transitions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9243269" y="6288881"/>
            <a:ext cx="8250585" cy="28575"/>
            <a:chOff x="0" y="0"/>
            <a:chExt cx="11000780" cy="381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1000740" cy="38100"/>
            </a:xfrm>
            <a:custGeom>
              <a:avLst/>
              <a:gdLst/>
              <a:ahLst/>
              <a:cxnLst/>
              <a:rect l="l" t="t" r="r" b="b"/>
              <a:pathLst>
                <a:path w="11000740" h="38100">
                  <a:moveTo>
                    <a:pt x="0" y="0"/>
                  </a:moveTo>
                  <a:lnTo>
                    <a:pt x="11000740" y="0"/>
                  </a:lnTo>
                  <a:lnTo>
                    <a:pt x="11000740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sp>
        <p:nvSpPr>
          <p:cNvPr id="27" name="TextBox 27"/>
          <p:cNvSpPr txBox="1"/>
          <p:nvPr/>
        </p:nvSpPr>
        <p:spPr>
          <a:xfrm>
            <a:off x="9243269" y="6426250"/>
            <a:ext cx="2482006" cy="329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D3C9C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Runtime Features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243269" y="6817519"/>
            <a:ext cx="8250585" cy="374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Includes pretty() visualization, last rule display, and configurable step cap support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794147" y="7564339"/>
            <a:ext cx="16699706" cy="1161158"/>
            <a:chOff x="0" y="0"/>
            <a:chExt cx="22266275" cy="154821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2266402" cy="1548257"/>
            </a:xfrm>
            <a:custGeom>
              <a:avLst/>
              <a:gdLst/>
              <a:ahLst/>
              <a:cxnLst/>
              <a:rect l="l" t="t" r="r" b="b"/>
              <a:pathLst>
                <a:path w="22266402" h="1548257">
                  <a:moveTo>
                    <a:pt x="0" y="39751"/>
                  </a:moveTo>
                  <a:cubicBezTo>
                    <a:pt x="0" y="17780"/>
                    <a:pt x="17780" y="0"/>
                    <a:pt x="39751" y="0"/>
                  </a:cubicBezTo>
                  <a:lnTo>
                    <a:pt x="22226651" y="0"/>
                  </a:lnTo>
                  <a:cubicBezTo>
                    <a:pt x="22248622" y="0"/>
                    <a:pt x="22266402" y="17780"/>
                    <a:pt x="22266402" y="39751"/>
                  </a:cubicBezTo>
                  <a:lnTo>
                    <a:pt x="22266402" y="1508506"/>
                  </a:lnTo>
                  <a:cubicBezTo>
                    <a:pt x="22266402" y="1530477"/>
                    <a:pt x="22248622" y="1548257"/>
                    <a:pt x="22226651" y="1548257"/>
                  </a:cubicBezTo>
                  <a:lnTo>
                    <a:pt x="39751" y="1548257"/>
                  </a:lnTo>
                  <a:cubicBezTo>
                    <a:pt x="17780" y="1548257"/>
                    <a:pt x="0" y="1530477"/>
                    <a:pt x="0" y="1508506"/>
                  </a:cubicBezTo>
                  <a:close/>
                </a:path>
              </a:pathLst>
            </a:custGeom>
            <a:solidFill>
              <a:srgbClr val="372015"/>
            </a:solidFill>
          </p:spPr>
        </p:sp>
      </p:grpSp>
      <p:grpSp>
        <p:nvGrpSpPr>
          <p:cNvPr id="31" name="Group 31"/>
          <p:cNvGrpSpPr>
            <a:grpSpLocks noChangeAspect="1"/>
          </p:cNvGrpSpPr>
          <p:nvPr/>
        </p:nvGrpSpPr>
        <p:grpSpPr>
          <a:xfrm>
            <a:off x="992684" y="7876729"/>
            <a:ext cx="248096" cy="198536"/>
            <a:chOff x="0" y="0"/>
            <a:chExt cx="330795" cy="264715"/>
          </a:xfrm>
        </p:grpSpPr>
        <p:sp>
          <p:nvSpPr>
            <p:cNvPr id="32" name="Freeform 32" descr="preencoded.png"/>
            <p:cNvSpPr/>
            <p:nvPr/>
          </p:nvSpPr>
          <p:spPr>
            <a:xfrm>
              <a:off x="0" y="0"/>
              <a:ext cx="330835" cy="264668"/>
            </a:xfrm>
            <a:custGeom>
              <a:avLst/>
              <a:gdLst/>
              <a:ahLst/>
              <a:cxnLst/>
              <a:rect l="l" t="t" r="r" b="b"/>
              <a:pathLst>
                <a:path w="330835" h="264668">
                  <a:moveTo>
                    <a:pt x="0" y="0"/>
                  </a:moveTo>
                  <a:lnTo>
                    <a:pt x="330835" y="0"/>
                  </a:lnTo>
                  <a:lnTo>
                    <a:pt x="330835" y="264668"/>
                  </a:lnTo>
                  <a:lnTo>
                    <a:pt x="0" y="2646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465" r="12" b="-483"/>
              </a:stretch>
            </a:blipFill>
          </p:spPr>
        </p:sp>
      </p:grpSp>
      <p:sp>
        <p:nvSpPr>
          <p:cNvPr id="33" name="TextBox 33"/>
          <p:cNvSpPr txBox="1"/>
          <p:nvPr/>
        </p:nvSpPr>
        <p:spPr>
          <a:xfrm>
            <a:off x="1439316" y="7755285"/>
            <a:ext cx="15856000" cy="692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 b="1">
                <a:solidFill>
                  <a:srgbClr val="FFFFFF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Key Data Structures:</a:t>
            </a:r>
            <a:r>
              <a:rPr lang="en-US" sz="1562">
                <a:solidFill>
                  <a:srgbClr val="FFFFFF"/>
                </a:solidFill>
                <a:latin typeface="Noto Serif"/>
                <a:ea typeface="Noto Serif"/>
                <a:cs typeface="Noto Serif"/>
                <a:sym typeface="Noto Serif"/>
              </a:rPr>
              <a:t> The Rule structure captures state transitions, while the TM structure maintains machine configuration. The delta map efficiently looks up transitions based on current state and tape symbol.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94147" y="8891588"/>
            <a:ext cx="16699706" cy="692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The sparse tape design is particularly elegant—it simplifies memory management and allows the head to move to arbitrarily large indices without pre-allocating massive arrays.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682210" y="538311"/>
            <a:ext cx="5830938" cy="672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62"/>
              </a:lnSpc>
            </a:pPr>
            <a:r>
              <a:rPr lang="en-US" sz="4000" b="1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Build &amp; Run Examples</a:t>
            </a: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7682210" y="1519832"/>
            <a:ext cx="1030337" cy="1604368"/>
            <a:chOff x="0" y="0"/>
            <a:chExt cx="1373783" cy="2139157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1373759" cy="2139188"/>
            </a:xfrm>
            <a:custGeom>
              <a:avLst/>
              <a:gdLst/>
              <a:ahLst/>
              <a:cxnLst/>
              <a:rect l="l" t="t" r="r" b="b"/>
              <a:pathLst>
                <a:path w="1373759" h="2139188">
                  <a:moveTo>
                    <a:pt x="0" y="0"/>
                  </a:moveTo>
                  <a:lnTo>
                    <a:pt x="1373759" y="0"/>
                  </a:lnTo>
                  <a:lnTo>
                    <a:pt x="1373759" y="2139188"/>
                  </a:lnTo>
                  <a:lnTo>
                    <a:pt x="0" y="2139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0" r="-52" b="1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8918525" y="1706761"/>
            <a:ext cx="2575769" cy="340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D3C9C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Build with g++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8918525" y="2279451"/>
            <a:ext cx="8545265" cy="638770"/>
            <a:chOff x="0" y="0"/>
            <a:chExt cx="11393687" cy="85169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393805" cy="851789"/>
            </a:xfrm>
            <a:custGeom>
              <a:avLst/>
              <a:gdLst/>
              <a:ahLst/>
              <a:cxnLst/>
              <a:rect l="l" t="t" r="r" b="b"/>
              <a:pathLst>
                <a:path w="11393805" h="851789">
                  <a:moveTo>
                    <a:pt x="0" y="41275"/>
                  </a:moveTo>
                  <a:cubicBezTo>
                    <a:pt x="0" y="18415"/>
                    <a:pt x="18415" y="0"/>
                    <a:pt x="41275" y="0"/>
                  </a:cubicBezTo>
                  <a:lnTo>
                    <a:pt x="11352530" y="0"/>
                  </a:lnTo>
                  <a:cubicBezTo>
                    <a:pt x="11375263" y="0"/>
                    <a:pt x="11393805" y="18415"/>
                    <a:pt x="11393805" y="41275"/>
                  </a:cubicBezTo>
                  <a:lnTo>
                    <a:pt x="11393805" y="810514"/>
                  </a:lnTo>
                  <a:cubicBezTo>
                    <a:pt x="11393805" y="833247"/>
                    <a:pt x="11375390" y="851789"/>
                    <a:pt x="11352530" y="851789"/>
                  </a:cubicBezTo>
                  <a:lnTo>
                    <a:pt x="41275" y="851789"/>
                  </a:lnTo>
                  <a:cubicBezTo>
                    <a:pt x="18415" y="851662"/>
                    <a:pt x="0" y="833247"/>
                    <a:pt x="0" y="810514"/>
                  </a:cubicBezTo>
                  <a:close/>
                </a:path>
              </a:pathLst>
            </a:custGeom>
            <a:solidFill>
              <a:srgbClr val="4D3F41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8908256" y="2279451"/>
            <a:ext cx="8565802" cy="638770"/>
            <a:chOff x="0" y="0"/>
            <a:chExt cx="11421070" cy="85169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421110" cy="851789"/>
            </a:xfrm>
            <a:custGeom>
              <a:avLst/>
              <a:gdLst/>
              <a:ahLst/>
              <a:cxnLst/>
              <a:rect l="l" t="t" r="r" b="b"/>
              <a:pathLst>
                <a:path w="11421110" h="851789">
                  <a:moveTo>
                    <a:pt x="0" y="41275"/>
                  </a:moveTo>
                  <a:cubicBezTo>
                    <a:pt x="0" y="18415"/>
                    <a:pt x="18415" y="0"/>
                    <a:pt x="41275" y="0"/>
                  </a:cubicBezTo>
                  <a:lnTo>
                    <a:pt x="11379835" y="0"/>
                  </a:lnTo>
                  <a:cubicBezTo>
                    <a:pt x="11402568" y="0"/>
                    <a:pt x="11421110" y="18415"/>
                    <a:pt x="11421110" y="41275"/>
                  </a:cubicBezTo>
                  <a:lnTo>
                    <a:pt x="11421110" y="810514"/>
                  </a:lnTo>
                  <a:cubicBezTo>
                    <a:pt x="11421110" y="833247"/>
                    <a:pt x="11402695" y="851789"/>
                    <a:pt x="11379835" y="851789"/>
                  </a:cubicBezTo>
                  <a:lnTo>
                    <a:pt x="41275" y="851789"/>
                  </a:lnTo>
                  <a:cubicBezTo>
                    <a:pt x="18415" y="851662"/>
                    <a:pt x="0" y="833247"/>
                    <a:pt x="0" y="810514"/>
                  </a:cubicBezTo>
                  <a:close/>
                </a:path>
              </a:pathLst>
            </a:custGeom>
            <a:solidFill>
              <a:srgbClr val="4D3F41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9114235" y="2338685"/>
            <a:ext cx="8153846" cy="425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562">
                <a:solidFill>
                  <a:srgbClr val="D3C9C5"/>
                </a:solidFill>
                <a:latin typeface="Consolas"/>
                <a:ea typeface="Consolas"/>
                <a:cs typeface="Consolas"/>
                <a:sym typeface="Consolas"/>
              </a:rPr>
              <a:t>g++ -std=c++17 -O2 tm.cpp -o tm.exe</a:t>
            </a:r>
          </a:p>
        </p:txBody>
      </p: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7682210" y="3124200"/>
            <a:ext cx="1030337" cy="1604368"/>
            <a:chOff x="0" y="0"/>
            <a:chExt cx="1373783" cy="2139157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1373759" cy="2139188"/>
            </a:xfrm>
            <a:custGeom>
              <a:avLst/>
              <a:gdLst/>
              <a:ahLst/>
              <a:cxnLst/>
              <a:rect l="l" t="t" r="r" b="b"/>
              <a:pathLst>
                <a:path w="1373759" h="2139188">
                  <a:moveTo>
                    <a:pt x="0" y="0"/>
                  </a:moveTo>
                  <a:lnTo>
                    <a:pt x="1373759" y="0"/>
                  </a:lnTo>
                  <a:lnTo>
                    <a:pt x="1373759" y="2139188"/>
                  </a:lnTo>
                  <a:lnTo>
                    <a:pt x="0" y="2139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50" r="-52" b="1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8918525" y="3311129"/>
            <a:ext cx="2800648" cy="340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D3C9C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Run Built-in Example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8918525" y="3883819"/>
            <a:ext cx="8545265" cy="638770"/>
            <a:chOff x="0" y="0"/>
            <a:chExt cx="11393687" cy="85169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1393805" cy="851789"/>
            </a:xfrm>
            <a:custGeom>
              <a:avLst/>
              <a:gdLst/>
              <a:ahLst/>
              <a:cxnLst/>
              <a:rect l="l" t="t" r="r" b="b"/>
              <a:pathLst>
                <a:path w="11393805" h="851789">
                  <a:moveTo>
                    <a:pt x="0" y="41275"/>
                  </a:moveTo>
                  <a:cubicBezTo>
                    <a:pt x="0" y="18415"/>
                    <a:pt x="18415" y="0"/>
                    <a:pt x="41275" y="0"/>
                  </a:cubicBezTo>
                  <a:lnTo>
                    <a:pt x="11352530" y="0"/>
                  </a:lnTo>
                  <a:cubicBezTo>
                    <a:pt x="11375263" y="0"/>
                    <a:pt x="11393805" y="18415"/>
                    <a:pt x="11393805" y="41275"/>
                  </a:cubicBezTo>
                  <a:lnTo>
                    <a:pt x="11393805" y="810514"/>
                  </a:lnTo>
                  <a:cubicBezTo>
                    <a:pt x="11393805" y="833247"/>
                    <a:pt x="11375390" y="851789"/>
                    <a:pt x="11352530" y="851789"/>
                  </a:cubicBezTo>
                  <a:lnTo>
                    <a:pt x="41275" y="851789"/>
                  </a:lnTo>
                  <a:cubicBezTo>
                    <a:pt x="18415" y="851662"/>
                    <a:pt x="0" y="833247"/>
                    <a:pt x="0" y="810514"/>
                  </a:cubicBezTo>
                  <a:close/>
                </a:path>
              </a:pathLst>
            </a:custGeom>
            <a:solidFill>
              <a:srgbClr val="4D3F41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8908256" y="3883819"/>
            <a:ext cx="8565802" cy="638770"/>
            <a:chOff x="0" y="0"/>
            <a:chExt cx="11421070" cy="85169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1421110" cy="851789"/>
            </a:xfrm>
            <a:custGeom>
              <a:avLst/>
              <a:gdLst/>
              <a:ahLst/>
              <a:cxnLst/>
              <a:rect l="l" t="t" r="r" b="b"/>
              <a:pathLst>
                <a:path w="11421110" h="851789">
                  <a:moveTo>
                    <a:pt x="0" y="41275"/>
                  </a:moveTo>
                  <a:cubicBezTo>
                    <a:pt x="0" y="18415"/>
                    <a:pt x="18415" y="0"/>
                    <a:pt x="41275" y="0"/>
                  </a:cubicBezTo>
                  <a:lnTo>
                    <a:pt x="11379835" y="0"/>
                  </a:lnTo>
                  <a:cubicBezTo>
                    <a:pt x="11402568" y="0"/>
                    <a:pt x="11421110" y="18415"/>
                    <a:pt x="11421110" y="41275"/>
                  </a:cubicBezTo>
                  <a:lnTo>
                    <a:pt x="11421110" y="810514"/>
                  </a:lnTo>
                  <a:cubicBezTo>
                    <a:pt x="11421110" y="833247"/>
                    <a:pt x="11402695" y="851789"/>
                    <a:pt x="11379835" y="851789"/>
                  </a:cubicBezTo>
                  <a:lnTo>
                    <a:pt x="41275" y="851789"/>
                  </a:lnTo>
                  <a:cubicBezTo>
                    <a:pt x="18415" y="851662"/>
                    <a:pt x="0" y="833247"/>
                    <a:pt x="0" y="810514"/>
                  </a:cubicBezTo>
                  <a:close/>
                </a:path>
              </a:pathLst>
            </a:custGeom>
            <a:solidFill>
              <a:srgbClr val="4D3F41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9114235" y="3943052"/>
            <a:ext cx="8153846" cy="425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562">
                <a:solidFill>
                  <a:srgbClr val="D3C9C5"/>
                </a:solidFill>
                <a:latin typeface="Consolas"/>
                <a:ea typeface="Consolas"/>
                <a:cs typeface="Consolas"/>
                <a:sym typeface="Consolas"/>
              </a:rPr>
              <a:t>./tm.exe --example binary_incrementer --input 101 --run</a:t>
            </a:r>
          </a:p>
        </p:txBody>
      </p:sp>
      <p:grpSp>
        <p:nvGrpSpPr>
          <p:cNvPr id="25" name="Group 25"/>
          <p:cNvGrpSpPr>
            <a:grpSpLocks noChangeAspect="1"/>
          </p:cNvGrpSpPr>
          <p:nvPr/>
        </p:nvGrpSpPr>
        <p:grpSpPr>
          <a:xfrm>
            <a:off x="7682210" y="4728568"/>
            <a:ext cx="1030337" cy="1604368"/>
            <a:chOff x="0" y="0"/>
            <a:chExt cx="1373783" cy="2139157"/>
          </a:xfrm>
        </p:grpSpPr>
        <p:sp>
          <p:nvSpPr>
            <p:cNvPr id="26" name="Freeform 26" descr="preencoded.png"/>
            <p:cNvSpPr/>
            <p:nvPr/>
          </p:nvSpPr>
          <p:spPr>
            <a:xfrm>
              <a:off x="0" y="0"/>
              <a:ext cx="1373759" cy="2139188"/>
            </a:xfrm>
            <a:custGeom>
              <a:avLst/>
              <a:gdLst/>
              <a:ahLst/>
              <a:cxnLst/>
              <a:rect l="l" t="t" r="r" b="b"/>
              <a:pathLst>
                <a:path w="1373759" h="2139188">
                  <a:moveTo>
                    <a:pt x="0" y="0"/>
                  </a:moveTo>
                  <a:lnTo>
                    <a:pt x="1373759" y="0"/>
                  </a:lnTo>
                  <a:lnTo>
                    <a:pt x="1373759" y="2139188"/>
                  </a:lnTo>
                  <a:lnTo>
                    <a:pt x="0" y="2139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0" r="-52" b="1"/>
              </a:stretch>
            </a:blipFill>
          </p:spPr>
        </p:sp>
      </p:grpSp>
      <p:sp>
        <p:nvSpPr>
          <p:cNvPr id="27" name="TextBox 27"/>
          <p:cNvSpPr txBox="1"/>
          <p:nvPr/>
        </p:nvSpPr>
        <p:spPr>
          <a:xfrm>
            <a:off x="8918525" y="4915495"/>
            <a:ext cx="2660302" cy="340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D3C9C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Run Custom .tm File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8918525" y="5488186"/>
            <a:ext cx="8545265" cy="638770"/>
            <a:chOff x="0" y="0"/>
            <a:chExt cx="11393687" cy="85169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1393805" cy="851789"/>
            </a:xfrm>
            <a:custGeom>
              <a:avLst/>
              <a:gdLst/>
              <a:ahLst/>
              <a:cxnLst/>
              <a:rect l="l" t="t" r="r" b="b"/>
              <a:pathLst>
                <a:path w="11393805" h="851789">
                  <a:moveTo>
                    <a:pt x="0" y="41275"/>
                  </a:moveTo>
                  <a:cubicBezTo>
                    <a:pt x="0" y="18415"/>
                    <a:pt x="18415" y="0"/>
                    <a:pt x="41275" y="0"/>
                  </a:cubicBezTo>
                  <a:lnTo>
                    <a:pt x="11352530" y="0"/>
                  </a:lnTo>
                  <a:cubicBezTo>
                    <a:pt x="11375263" y="0"/>
                    <a:pt x="11393805" y="18415"/>
                    <a:pt x="11393805" y="41275"/>
                  </a:cubicBezTo>
                  <a:lnTo>
                    <a:pt x="11393805" y="810514"/>
                  </a:lnTo>
                  <a:cubicBezTo>
                    <a:pt x="11393805" y="833247"/>
                    <a:pt x="11375390" y="851789"/>
                    <a:pt x="11352530" y="851789"/>
                  </a:cubicBezTo>
                  <a:lnTo>
                    <a:pt x="41275" y="851789"/>
                  </a:lnTo>
                  <a:cubicBezTo>
                    <a:pt x="18415" y="851662"/>
                    <a:pt x="0" y="833247"/>
                    <a:pt x="0" y="810514"/>
                  </a:cubicBezTo>
                  <a:close/>
                </a:path>
              </a:pathLst>
            </a:custGeom>
            <a:solidFill>
              <a:srgbClr val="4D3F41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8908256" y="5488186"/>
            <a:ext cx="8565802" cy="638770"/>
            <a:chOff x="0" y="0"/>
            <a:chExt cx="11421070" cy="85169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1421110" cy="851789"/>
            </a:xfrm>
            <a:custGeom>
              <a:avLst/>
              <a:gdLst/>
              <a:ahLst/>
              <a:cxnLst/>
              <a:rect l="l" t="t" r="r" b="b"/>
              <a:pathLst>
                <a:path w="11421110" h="851789">
                  <a:moveTo>
                    <a:pt x="0" y="41275"/>
                  </a:moveTo>
                  <a:cubicBezTo>
                    <a:pt x="0" y="18415"/>
                    <a:pt x="18415" y="0"/>
                    <a:pt x="41275" y="0"/>
                  </a:cubicBezTo>
                  <a:lnTo>
                    <a:pt x="11379835" y="0"/>
                  </a:lnTo>
                  <a:cubicBezTo>
                    <a:pt x="11402568" y="0"/>
                    <a:pt x="11421110" y="18415"/>
                    <a:pt x="11421110" y="41275"/>
                  </a:cubicBezTo>
                  <a:lnTo>
                    <a:pt x="11421110" y="810514"/>
                  </a:lnTo>
                  <a:cubicBezTo>
                    <a:pt x="11421110" y="833247"/>
                    <a:pt x="11402695" y="851789"/>
                    <a:pt x="11379835" y="851789"/>
                  </a:cubicBezTo>
                  <a:lnTo>
                    <a:pt x="41275" y="851789"/>
                  </a:lnTo>
                  <a:cubicBezTo>
                    <a:pt x="18415" y="851662"/>
                    <a:pt x="0" y="833247"/>
                    <a:pt x="0" y="810514"/>
                  </a:cubicBezTo>
                  <a:close/>
                </a:path>
              </a:pathLst>
            </a:custGeom>
            <a:solidFill>
              <a:srgbClr val="4D3F41"/>
            </a:solidFill>
          </p:spPr>
        </p:sp>
      </p:grpSp>
      <p:sp>
        <p:nvSpPr>
          <p:cNvPr id="32" name="TextBox 32"/>
          <p:cNvSpPr txBox="1"/>
          <p:nvPr/>
        </p:nvSpPr>
        <p:spPr>
          <a:xfrm>
            <a:off x="9114235" y="5547420"/>
            <a:ext cx="8153846" cy="425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562">
                <a:solidFill>
                  <a:srgbClr val="D3C9C5"/>
                </a:solidFill>
                <a:latin typeface="Consolas"/>
                <a:ea typeface="Consolas"/>
                <a:cs typeface="Consolas"/>
                <a:sym typeface="Consolas"/>
              </a:rPr>
              <a:t>./tm.exe --file string_duplicate.tm --input ab --run</a:t>
            </a:r>
          </a:p>
        </p:txBody>
      </p:sp>
      <p:grpSp>
        <p:nvGrpSpPr>
          <p:cNvPr id="33" name="Group 33"/>
          <p:cNvGrpSpPr>
            <a:grpSpLocks noChangeAspect="1"/>
          </p:cNvGrpSpPr>
          <p:nvPr/>
        </p:nvGrpSpPr>
        <p:grpSpPr>
          <a:xfrm>
            <a:off x="7682210" y="6332935"/>
            <a:ext cx="1030337" cy="2165896"/>
            <a:chOff x="0" y="0"/>
            <a:chExt cx="1373783" cy="2887862"/>
          </a:xfrm>
        </p:grpSpPr>
        <p:sp>
          <p:nvSpPr>
            <p:cNvPr id="34" name="Freeform 34" descr="preencoded.png"/>
            <p:cNvSpPr/>
            <p:nvPr/>
          </p:nvSpPr>
          <p:spPr>
            <a:xfrm>
              <a:off x="0" y="0"/>
              <a:ext cx="1373759" cy="2887853"/>
            </a:xfrm>
            <a:custGeom>
              <a:avLst/>
              <a:gdLst/>
              <a:ahLst/>
              <a:cxnLst/>
              <a:rect l="l" t="t" r="r" b="b"/>
              <a:pathLst>
                <a:path w="1373759" h="2887853">
                  <a:moveTo>
                    <a:pt x="0" y="0"/>
                  </a:moveTo>
                  <a:lnTo>
                    <a:pt x="1373759" y="0"/>
                  </a:lnTo>
                  <a:lnTo>
                    <a:pt x="1373759" y="2887853"/>
                  </a:lnTo>
                  <a:lnTo>
                    <a:pt x="0" y="28878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6" r="-8"/>
              </a:stretch>
            </a:blipFill>
          </p:spPr>
        </p:sp>
      </p:grpSp>
      <p:sp>
        <p:nvSpPr>
          <p:cNvPr id="35" name="TextBox 35"/>
          <p:cNvSpPr txBox="1"/>
          <p:nvPr/>
        </p:nvSpPr>
        <p:spPr>
          <a:xfrm>
            <a:off x="8918525" y="6519862"/>
            <a:ext cx="2856459" cy="340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D3C9C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Interactive Step Mode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8918525" y="7092552"/>
            <a:ext cx="8545265" cy="638770"/>
            <a:chOff x="0" y="0"/>
            <a:chExt cx="11393687" cy="851693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1393805" cy="851789"/>
            </a:xfrm>
            <a:custGeom>
              <a:avLst/>
              <a:gdLst/>
              <a:ahLst/>
              <a:cxnLst/>
              <a:rect l="l" t="t" r="r" b="b"/>
              <a:pathLst>
                <a:path w="11393805" h="851789">
                  <a:moveTo>
                    <a:pt x="0" y="41275"/>
                  </a:moveTo>
                  <a:cubicBezTo>
                    <a:pt x="0" y="18415"/>
                    <a:pt x="18415" y="0"/>
                    <a:pt x="41275" y="0"/>
                  </a:cubicBezTo>
                  <a:lnTo>
                    <a:pt x="11352530" y="0"/>
                  </a:lnTo>
                  <a:cubicBezTo>
                    <a:pt x="11375263" y="0"/>
                    <a:pt x="11393805" y="18415"/>
                    <a:pt x="11393805" y="41275"/>
                  </a:cubicBezTo>
                  <a:lnTo>
                    <a:pt x="11393805" y="810514"/>
                  </a:lnTo>
                  <a:cubicBezTo>
                    <a:pt x="11393805" y="833247"/>
                    <a:pt x="11375390" y="851789"/>
                    <a:pt x="11352530" y="851789"/>
                  </a:cubicBezTo>
                  <a:lnTo>
                    <a:pt x="41275" y="851789"/>
                  </a:lnTo>
                  <a:cubicBezTo>
                    <a:pt x="18415" y="851662"/>
                    <a:pt x="0" y="833247"/>
                    <a:pt x="0" y="810514"/>
                  </a:cubicBezTo>
                  <a:close/>
                </a:path>
              </a:pathLst>
            </a:custGeom>
            <a:solidFill>
              <a:srgbClr val="4D3F41"/>
            </a:solidFill>
          </p:spPr>
        </p:sp>
      </p:grpSp>
      <p:grpSp>
        <p:nvGrpSpPr>
          <p:cNvPr id="38" name="Group 38"/>
          <p:cNvGrpSpPr/>
          <p:nvPr/>
        </p:nvGrpSpPr>
        <p:grpSpPr>
          <a:xfrm>
            <a:off x="8908256" y="7092552"/>
            <a:ext cx="8565802" cy="638770"/>
            <a:chOff x="0" y="0"/>
            <a:chExt cx="11421070" cy="851693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1421110" cy="851789"/>
            </a:xfrm>
            <a:custGeom>
              <a:avLst/>
              <a:gdLst/>
              <a:ahLst/>
              <a:cxnLst/>
              <a:rect l="l" t="t" r="r" b="b"/>
              <a:pathLst>
                <a:path w="11421110" h="851789">
                  <a:moveTo>
                    <a:pt x="0" y="41275"/>
                  </a:moveTo>
                  <a:cubicBezTo>
                    <a:pt x="0" y="18415"/>
                    <a:pt x="18415" y="0"/>
                    <a:pt x="41275" y="0"/>
                  </a:cubicBezTo>
                  <a:lnTo>
                    <a:pt x="11379835" y="0"/>
                  </a:lnTo>
                  <a:cubicBezTo>
                    <a:pt x="11402568" y="0"/>
                    <a:pt x="11421110" y="18415"/>
                    <a:pt x="11421110" y="41275"/>
                  </a:cubicBezTo>
                  <a:lnTo>
                    <a:pt x="11421110" y="810514"/>
                  </a:lnTo>
                  <a:cubicBezTo>
                    <a:pt x="11421110" y="833247"/>
                    <a:pt x="11402695" y="851789"/>
                    <a:pt x="11379835" y="851789"/>
                  </a:cubicBezTo>
                  <a:lnTo>
                    <a:pt x="41275" y="851789"/>
                  </a:lnTo>
                  <a:cubicBezTo>
                    <a:pt x="18415" y="851662"/>
                    <a:pt x="0" y="833247"/>
                    <a:pt x="0" y="810514"/>
                  </a:cubicBezTo>
                  <a:close/>
                </a:path>
              </a:pathLst>
            </a:custGeom>
            <a:solidFill>
              <a:srgbClr val="4D3F41"/>
            </a:solidFill>
          </p:spPr>
        </p:sp>
      </p:grpSp>
      <p:sp>
        <p:nvSpPr>
          <p:cNvPr id="40" name="TextBox 40"/>
          <p:cNvSpPr txBox="1"/>
          <p:nvPr/>
        </p:nvSpPr>
        <p:spPr>
          <a:xfrm>
            <a:off x="9114235" y="7151786"/>
            <a:ext cx="8153846" cy="425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562">
                <a:solidFill>
                  <a:srgbClr val="D3C9C5"/>
                </a:solidFill>
                <a:latin typeface="Consolas"/>
                <a:ea typeface="Consolas"/>
                <a:cs typeface="Consolas"/>
                <a:sym typeface="Consolas"/>
              </a:rPr>
              <a:t>./tm.exe --example anbn --input aabb --step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8918525" y="7896374"/>
            <a:ext cx="8545265" cy="396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562" i="1">
                <a:solidFill>
                  <a:srgbClr val="D3C9C5"/>
                </a:solidFill>
                <a:latin typeface="Noto Serif Italics"/>
                <a:ea typeface="Noto Serif Italics"/>
                <a:cs typeface="Noto Serif Italics"/>
                <a:sym typeface="Noto Serif Italics"/>
              </a:rPr>
              <a:t>Press Enter to advance one step at a time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7682210" y="8663880"/>
            <a:ext cx="9781580" cy="1056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562">
                <a:solidFill>
                  <a:srgbClr val="D3C9C5"/>
                </a:solidFill>
                <a:latin typeface="Noto Serif"/>
                <a:ea typeface="Noto Serif"/>
                <a:cs typeface="Noto Serif"/>
                <a:sym typeface="Noto Serif"/>
              </a:rPr>
              <a:t>Git Bash works seamlessly with g++ builds. For MSVC users, remember to use the Developer Command Prompt. The typical workflow is straightforward: build the executable, run an example, and inspect the pretty() output to visualize tape evolution.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1009650"/>
            <a:ext cx="8766484" cy="62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3999" b="1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Example Machines &amp; Demo Plan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339950"/>
            <a:ext cx="5690005" cy="467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8"/>
              </a:lnSpc>
            </a:pPr>
            <a:r>
              <a:rPr lang="en-US" sz="3000" b="1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Included Examples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589247" y="3531441"/>
            <a:ext cx="8205936" cy="2325705"/>
            <a:chOff x="0" y="0"/>
            <a:chExt cx="10941248" cy="3100939"/>
          </a:xfrm>
        </p:grpSpPr>
        <p:sp>
          <p:nvSpPr>
            <p:cNvPr id="9" name="TextBox 9"/>
            <p:cNvSpPr txBox="1"/>
            <p:nvPr/>
          </p:nvSpPr>
          <p:spPr>
            <a:xfrm>
              <a:off x="0" y="-95250"/>
              <a:ext cx="10941248" cy="5422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1788" lvl="1" indent="-165894" algn="l">
                <a:lnSpc>
                  <a:spcPts val="3600"/>
                </a:lnSpc>
                <a:buFont typeface="Arial"/>
                <a:buChar char="•"/>
              </a:pPr>
              <a:r>
                <a:rPr lang="en-US" sz="2200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string_reversal</a:t>
              </a:r>
              <a:r>
                <a:rPr lang="en-US" sz="2200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reverse the input string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35530"/>
              <a:ext cx="10941248" cy="5422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1788" lvl="1" indent="-165894" algn="l">
                <a:lnSpc>
                  <a:spcPts val="3600"/>
                </a:lnSpc>
                <a:buFont typeface="Arial"/>
                <a:buChar char="•"/>
              </a:pPr>
              <a:r>
                <a:rPr lang="en-US" sz="2200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palindrome_nosep</a:t>
              </a:r>
              <a:r>
                <a:rPr lang="en-US" sz="2200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Checks palindromes w/o seperator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66309"/>
              <a:ext cx="10941248" cy="5422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1788" lvl="1" indent="-165894" algn="l">
                <a:lnSpc>
                  <a:spcPts val="3600"/>
                </a:lnSpc>
                <a:buFont typeface="Arial"/>
                <a:buChar char="•"/>
              </a:pPr>
              <a:r>
                <a:rPr lang="en-US" sz="2200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anbn</a:t>
              </a:r>
              <a:r>
                <a:rPr lang="en-US" sz="2200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Recognizes a^n b^n language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497089"/>
              <a:ext cx="10941248" cy="5422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1788" lvl="1" indent="-165894" algn="l">
                <a:lnSpc>
                  <a:spcPts val="3600"/>
                </a:lnSpc>
                <a:buFont typeface="Arial"/>
                <a:buChar char="•"/>
              </a:pPr>
              <a:r>
                <a:rPr lang="en-US" sz="2200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unary_add</a:t>
              </a:r>
              <a:r>
                <a:rPr lang="en-US" sz="2200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Performs unary addition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027869"/>
              <a:ext cx="10941248" cy="5422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1788" lvl="1" indent="-165894" algn="l">
                <a:lnSpc>
                  <a:spcPts val="3600"/>
                </a:lnSpc>
                <a:buFont typeface="Arial"/>
                <a:buChar char="•"/>
              </a:pPr>
              <a:r>
                <a:rPr lang="en-US" sz="2200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non_halting_right</a:t>
              </a:r>
              <a:r>
                <a:rPr lang="en-US" sz="2200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Demonstrates infinite loops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558650"/>
              <a:ext cx="10941248" cy="5422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1788" lvl="1" indent="-165894" algn="l">
                <a:lnSpc>
                  <a:spcPts val="3600"/>
                </a:lnSpc>
                <a:buFont typeface="Arial"/>
                <a:buChar char="•"/>
              </a:pPr>
              <a:r>
                <a:rPr lang="en-US" sz="2200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string_duplicate.tm</a:t>
              </a:r>
              <a:r>
                <a:rPr lang="en-US" sz="2200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Duplicates input string</a:t>
              </a:r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0968420" y="2212899"/>
            <a:ext cx="5480519" cy="5480519"/>
            <a:chOff x="0" y="0"/>
            <a:chExt cx="4291013" cy="4291013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4291076" cy="4291076"/>
            </a:xfrm>
            <a:custGeom>
              <a:avLst/>
              <a:gdLst/>
              <a:ahLst/>
              <a:cxnLst/>
              <a:rect l="l" t="t" r="r" b="b"/>
              <a:pathLst>
                <a:path w="4291076" h="4291076">
                  <a:moveTo>
                    <a:pt x="0" y="0"/>
                  </a:moveTo>
                  <a:lnTo>
                    <a:pt x="4291076" y="0"/>
                  </a:lnTo>
                  <a:lnTo>
                    <a:pt x="4291076" y="4291076"/>
                  </a:lnTo>
                  <a:lnTo>
                    <a:pt x="0" y="42910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1" b="1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530392" y="1726730"/>
            <a:ext cx="7684540" cy="7531570"/>
            <a:chOff x="0" y="0"/>
            <a:chExt cx="812800" cy="7966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796620"/>
            </a:xfrm>
            <a:custGeom>
              <a:avLst/>
              <a:gdLst/>
              <a:ahLst/>
              <a:cxnLst/>
              <a:rect l="l" t="t" r="r" b="b"/>
              <a:pathLst>
                <a:path w="812800" h="796620">
                  <a:moveTo>
                    <a:pt x="0" y="0"/>
                  </a:moveTo>
                  <a:lnTo>
                    <a:pt x="812800" y="0"/>
                  </a:lnTo>
                  <a:lnTo>
                    <a:pt x="812800" y="796620"/>
                  </a:lnTo>
                  <a:lnTo>
                    <a:pt x="0" y="796620"/>
                  </a:lnTo>
                  <a:close/>
                </a:path>
              </a:pathLst>
            </a:custGeom>
            <a:blipFill>
              <a:blip r:embed="rId3"/>
              <a:stretch>
                <a:fillRect l="-2817" r="-2817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588582" y="9220200"/>
            <a:ext cx="7626350" cy="396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Transition diagram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009650"/>
            <a:ext cx="8766484" cy="62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3999" b="1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Example 1:  String Duplication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2473469"/>
            <a:ext cx="5706726" cy="4108617"/>
            <a:chOff x="0" y="0"/>
            <a:chExt cx="7608968" cy="547815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85725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string_reversal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reverse the input string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42059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palindrome_nosep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Checks palindromes w/o seperator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169843"/>
              <a:ext cx="7608968" cy="527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anbn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Recognizes a^n b^n language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694760"/>
              <a:ext cx="7608968" cy="527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unary_add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Performs unary addition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3219677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non_halting_right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Demonstrates infinite loops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347462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string_duplicate.tm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Duplicates input string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012178" y="2473469"/>
            <a:ext cx="10592153" cy="6206336"/>
            <a:chOff x="0" y="0"/>
            <a:chExt cx="3108862" cy="1821598"/>
          </a:xfrm>
        </p:grpSpPr>
        <p:sp>
          <p:nvSpPr>
            <p:cNvPr id="7" name="Freeform 7"/>
            <p:cNvSpPr/>
            <p:nvPr/>
          </p:nvSpPr>
          <p:spPr>
            <a:xfrm>
              <a:off x="-10795" y="-1905"/>
              <a:ext cx="3119530" cy="1823376"/>
            </a:xfrm>
            <a:custGeom>
              <a:avLst/>
              <a:gdLst/>
              <a:ahLst/>
              <a:cxnLst/>
              <a:rect l="l" t="t" r="r" b="b"/>
              <a:pathLst>
                <a:path w="3119530" h="1823376">
                  <a:moveTo>
                    <a:pt x="3103401" y="186309"/>
                  </a:moveTo>
                  <a:cubicBezTo>
                    <a:pt x="3103020" y="125349"/>
                    <a:pt x="3112418" y="8509"/>
                    <a:pt x="3112418" y="8509"/>
                  </a:cubicBezTo>
                  <a:lnTo>
                    <a:pt x="2967511" y="6223"/>
                  </a:lnTo>
                  <a:lnTo>
                    <a:pt x="2762025" y="16002"/>
                  </a:lnTo>
                  <a:cubicBezTo>
                    <a:pt x="2762025" y="16002"/>
                    <a:pt x="2428396" y="0"/>
                    <a:pt x="2396519" y="14986"/>
                  </a:cubicBezTo>
                  <a:cubicBezTo>
                    <a:pt x="2364515" y="29972"/>
                    <a:pt x="2298602" y="6223"/>
                    <a:pt x="2298602" y="6223"/>
                  </a:cubicBezTo>
                  <a:lnTo>
                    <a:pt x="931164" y="4318"/>
                  </a:lnTo>
                  <a:lnTo>
                    <a:pt x="640207" y="3556"/>
                  </a:lnTo>
                  <a:lnTo>
                    <a:pt x="413258" y="11430"/>
                  </a:lnTo>
                  <a:lnTo>
                    <a:pt x="149479" y="10668"/>
                  </a:lnTo>
                  <a:lnTo>
                    <a:pt x="49403" y="1905"/>
                  </a:lnTo>
                  <a:cubicBezTo>
                    <a:pt x="33528" y="1905"/>
                    <a:pt x="20701" y="14605"/>
                    <a:pt x="20701" y="30480"/>
                  </a:cubicBezTo>
                  <a:lnTo>
                    <a:pt x="36957" y="275590"/>
                  </a:lnTo>
                  <a:lnTo>
                    <a:pt x="19177" y="546989"/>
                  </a:lnTo>
                  <a:lnTo>
                    <a:pt x="17018" y="1177708"/>
                  </a:lnTo>
                  <a:lnTo>
                    <a:pt x="25019" y="1356524"/>
                  </a:lnTo>
                  <a:cubicBezTo>
                    <a:pt x="25019" y="1356524"/>
                    <a:pt x="0" y="1397672"/>
                    <a:pt x="16002" y="1557692"/>
                  </a:cubicBezTo>
                  <a:cubicBezTo>
                    <a:pt x="32004" y="1717712"/>
                    <a:pt x="49276" y="1812962"/>
                    <a:pt x="49276" y="1812962"/>
                  </a:cubicBezTo>
                  <a:lnTo>
                    <a:pt x="132842" y="1813216"/>
                  </a:lnTo>
                  <a:lnTo>
                    <a:pt x="305562" y="1796706"/>
                  </a:lnTo>
                  <a:lnTo>
                    <a:pt x="532511" y="1814232"/>
                  </a:lnTo>
                  <a:lnTo>
                    <a:pt x="771144" y="1823376"/>
                  </a:lnTo>
                  <a:lnTo>
                    <a:pt x="906526" y="1798230"/>
                  </a:lnTo>
                  <a:lnTo>
                    <a:pt x="1008761" y="1815502"/>
                  </a:lnTo>
                  <a:lnTo>
                    <a:pt x="2363372" y="1817407"/>
                  </a:lnTo>
                  <a:lnTo>
                    <a:pt x="2606323" y="1818042"/>
                  </a:lnTo>
                  <a:lnTo>
                    <a:pt x="2843178" y="1808390"/>
                  </a:lnTo>
                  <a:lnTo>
                    <a:pt x="3029487" y="1819185"/>
                  </a:lnTo>
                  <a:lnTo>
                    <a:pt x="3106957" y="1819439"/>
                  </a:lnTo>
                  <a:lnTo>
                    <a:pt x="3107338" y="1671484"/>
                  </a:lnTo>
                  <a:lnTo>
                    <a:pt x="3107592" y="1557819"/>
                  </a:lnTo>
                  <a:lnTo>
                    <a:pt x="3099718" y="1352333"/>
                  </a:lnTo>
                  <a:lnTo>
                    <a:pt x="3108608" y="1184185"/>
                  </a:lnTo>
                  <a:lnTo>
                    <a:pt x="3110386" y="671576"/>
                  </a:lnTo>
                  <a:lnTo>
                    <a:pt x="3119530" y="424561"/>
                  </a:lnTo>
                  <a:cubicBezTo>
                    <a:pt x="3119530" y="424561"/>
                    <a:pt x="3103528" y="247015"/>
                    <a:pt x="3103147" y="186055"/>
                  </a:cubicBezTo>
                  <a:close/>
                </a:path>
              </a:pathLst>
            </a:custGeom>
            <a:blipFill>
              <a:blip r:embed="rId3"/>
              <a:stretch>
                <a:fillRect l="-4" t="-1424" r="-4" b="-1424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1009650"/>
            <a:ext cx="8766484" cy="62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3999" b="1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Example 2:  String Reversal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28700" y="2473469"/>
            <a:ext cx="5706726" cy="4108617"/>
            <a:chOff x="0" y="0"/>
            <a:chExt cx="7608968" cy="5478156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85725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string_reversal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reverse the input string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042059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palindrome_nosep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Checks palindromes w/o seperator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169843"/>
              <a:ext cx="7608968" cy="527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anbn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Recognizes a^n b^n language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694760"/>
              <a:ext cx="7608968" cy="527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unary_add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Performs unary addition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219677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non_halting_right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Demonstrates infinite loops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4347462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string_duplicate.tm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Duplicates input string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563723" y="9220200"/>
            <a:ext cx="7626350" cy="396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Transition diagram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2C2B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0323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845099" y="1862221"/>
            <a:ext cx="7396079" cy="739607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-683" r="-683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845099" y="9370968"/>
            <a:ext cx="7626350" cy="396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Transition diagram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009650"/>
            <a:ext cx="8766484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3999" b="1">
                <a:solidFill>
                  <a:srgbClr val="FFF8F5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Example 3: Palindrome without seprator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2788609"/>
            <a:ext cx="5706726" cy="4108617"/>
            <a:chOff x="0" y="0"/>
            <a:chExt cx="7608968" cy="547815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85725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string_reversal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reverse the input string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42059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palindrome_nosep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Checks palindromes w/o seperator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169843"/>
              <a:ext cx="7608968" cy="527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anbn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Recognizes a^n b^n language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694760"/>
              <a:ext cx="7608968" cy="527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unary_add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Performs unary addition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3219677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non_halting_right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Demonstrates infinite loops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347462"/>
              <a:ext cx="7608968" cy="11306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28124" lvl="1" indent="-164062" algn="l">
                <a:lnSpc>
                  <a:spcPts val="3560"/>
                </a:lnSpc>
                <a:buFont typeface="Arial"/>
                <a:buChar char="•"/>
              </a:pPr>
              <a:r>
                <a:rPr lang="en-US" sz="2175" b="1">
                  <a:solidFill>
                    <a:srgbClr val="D3C9C5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string_duplicate.tm</a:t>
              </a:r>
              <a:r>
                <a:rPr lang="en-US" sz="2175">
                  <a:solidFill>
                    <a:srgbClr val="D3C9C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- Duplicates input string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943</Words>
  <Application>Microsoft Office PowerPoint</Application>
  <PresentationFormat>Custom</PresentationFormat>
  <Paragraphs>127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Noto Serif Italics</vt:lpstr>
      <vt:lpstr>Noto Serif Bold</vt:lpstr>
      <vt:lpstr>Noto Serif</vt:lpstr>
      <vt:lpstr>Canva Sans</vt:lpstr>
      <vt:lpstr>Consolas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TOC-Project-Simple-Turing-Machine-Simulator.pptx</dc:title>
  <cp:lastModifiedBy>Gurmeet Singh Jabbal</cp:lastModifiedBy>
  <cp:revision>3</cp:revision>
  <dcterms:created xsi:type="dcterms:W3CDTF">2006-08-16T00:00:00Z</dcterms:created>
  <dcterms:modified xsi:type="dcterms:W3CDTF">2025-11-14T13:42:28Z</dcterms:modified>
  <dc:identifier>DAG4rA0j8GQ</dc:identifier>
</cp:coreProperties>
</file>

<file path=docProps/thumbnail.jpeg>
</file>